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63" r:id="rId4"/>
    <p:sldId id="260" r:id="rId5"/>
    <p:sldId id="261" r:id="rId6"/>
    <p:sldId id="264" r:id="rId7"/>
    <p:sldId id="262" r:id="rId8"/>
    <p:sldId id="259" r:id="rId9"/>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96A25C-CFFC-49D5-8896-494571BDB771}" v="4" dt="2026-01-01T10:55:26.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98" autoAdjust="0"/>
    <p:restoredTop sz="94658"/>
  </p:normalViewPr>
  <p:slideViewPr>
    <p:cSldViewPr snapToGrid="0">
      <p:cViewPr varScale="1">
        <p:scale>
          <a:sx n="120" d="100"/>
          <a:sy n="120" d="100"/>
        </p:scale>
        <p:origin x="84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今村　和也" userId="5a24c4e0-bae1-4608-a7b9-dc69b1e2214f" providerId="ADAL" clId="{0C292D1F-19CB-40D9-9DD9-64E5305A4525}"/>
    <pc:docChg chg="addSld modSld">
      <pc:chgData name="今村　和也" userId="5a24c4e0-bae1-4608-a7b9-dc69b1e2214f" providerId="ADAL" clId="{0C292D1F-19CB-40D9-9DD9-64E5305A4525}" dt="2026-01-01T10:54:04.300" v="494" actId="20577"/>
      <pc:docMkLst>
        <pc:docMk/>
      </pc:docMkLst>
      <pc:sldChg chg="modSp mod">
        <pc:chgData name="今村　和也" userId="5a24c4e0-bae1-4608-a7b9-dc69b1e2214f" providerId="ADAL" clId="{0C292D1F-19CB-40D9-9DD9-64E5305A4525}" dt="2026-01-01T10:45:46.226" v="0" actId="2711"/>
        <pc:sldMkLst>
          <pc:docMk/>
          <pc:sldMk cId="4281222159" sldId="256"/>
        </pc:sldMkLst>
        <pc:spChg chg="mod">
          <ac:chgData name="今村　和也" userId="5a24c4e0-bae1-4608-a7b9-dc69b1e2214f" providerId="ADAL" clId="{0C292D1F-19CB-40D9-9DD9-64E5305A4525}" dt="2026-01-01T10:45:46.226" v="0" actId="2711"/>
          <ac:spMkLst>
            <pc:docMk/>
            <pc:sldMk cId="4281222159" sldId="256"/>
            <ac:spMk id="2" creationId="{AFB88129-85F4-A4C7-9D07-073D54E8ED7E}"/>
          </ac:spMkLst>
        </pc:spChg>
      </pc:sldChg>
      <pc:sldChg chg="modSp mod">
        <pc:chgData name="今村　和也" userId="5a24c4e0-bae1-4608-a7b9-dc69b1e2214f" providerId="ADAL" clId="{0C292D1F-19CB-40D9-9DD9-64E5305A4525}" dt="2026-01-01T10:54:04.300" v="494" actId="20577"/>
        <pc:sldMkLst>
          <pc:docMk/>
          <pc:sldMk cId="891987225" sldId="257"/>
        </pc:sldMkLst>
        <pc:spChg chg="mod">
          <ac:chgData name="今村　和也" userId="5a24c4e0-bae1-4608-a7b9-dc69b1e2214f" providerId="ADAL" clId="{0C292D1F-19CB-40D9-9DD9-64E5305A4525}" dt="2026-01-01T10:54:04.300" v="494" actId="20577"/>
          <ac:spMkLst>
            <pc:docMk/>
            <pc:sldMk cId="891987225" sldId="257"/>
            <ac:spMk id="3" creationId="{A3E1B61E-ACE2-9690-FE75-A919442BD202}"/>
          </ac:spMkLst>
        </pc:spChg>
      </pc:sldChg>
      <pc:sldChg chg="add">
        <pc:chgData name="今村　和也" userId="5a24c4e0-bae1-4608-a7b9-dc69b1e2214f" providerId="ADAL" clId="{0C292D1F-19CB-40D9-9DD9-64E5305A4525}" dt="2026-01-01T10:50:21.170" v="134"/>
        <pc:sldMkLst>
          <pc:docMk/>
          <pc:sldMk cId="281386477" sldId="258"/>
        </pc:sldMkLst>
      </pc:sldChg>
      <pc:sldChg chg="add">
        <pc:chgData name="今村　和也" userId="5a24c4e0-bae1-4608-a7b9-dc69b1e2214f" providerId="ADAL" clId="{0C292D1F-19CB-40D9-9DD9-64E5305A4525}" dt="2026-01-01T10:50:21.170" v="134"/>
        <pc:sldMkLst>
          <pc:docMk/>
          <pc:sldMk cId="3393625353" sldId="259"/>
        </pc:sldMkLst>
      </pc:sldChg>
      <pc:sldChg chg="add">
        <pc:chgData name="今村　和也" userId="5a24c4e0-bae1-4608-a7b9-dc69b1e2214f" providerId="ADAL" clId="{0C292D1F-19CB-40D9-9DD9-64E5305A4525}" dt="2026-01-01T10:50:21.170" v="134"/>
        <pc:sldMkLst>
          <pc:docMk/>
          <pc:sldMk cId="2428841895" sldId="260"/>
        </pc:sldMkLst>
      </pc:sldChg>
      <pc:sldChg chg="add">
        <pc:chgData name="今村　和也" userId="5a24c4e0-bae1-4608-a7b9-dc69b1e2214f" providerId="ADAL" clId="{0C292D1F-19CB-40D9-9DD9-64E5305A4525}" dt="2026-01-01T10:50:21.170" v="134"/>
        <pc:sldMkLst>
          <pc:docMk/>
          <pc:sldMk cId="3018170414" sldId="261"/>
        </pc:sldMkLst>
      </pc:sldChg>
      <pc:sldChg chg="add">
        <pc:chgData name="今村　和也" userId="5a24c4e0-bae1-4608-a7b9-dc69b1e2214f" providerId="ADAL" clId="{0C292D1F-19CB-40D9-9DD9-64E5305A4525}" dt="2026-01-01T10:50:21.170" v="134"/>
        <pc:sldMkLst>
          <pc:docMk/>
          <pc:sldMk cId="1175982304" sldId="262"/>
        </pc:sldMkLst>
      </pc:sldChg>
      <pc:sldChg chg="new">
        <pc:chgData name="今村　和也" userId="5a24c4e0-bae1-4608-a7b9-dc69b1e2214f" providerId="ADAL" clId="{0C292D1F-19CB-40D9-9DD9-64E5305A4525}" dt="2026-01-01T10:50:30.235" v="135" actId="680"/>
        <pc:sldMkLst>
          <pc:docMk/>
          <pc:sldMk cId="1207536536" sldId="2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492CC0-AA3E-9F4F-98CA-72CE8CBE129A}" type="datetimeFigureOut">
              <a:rPr kumimoji="1" lang="ja-JP" altLang="en-US" smtClean="0"/>
              <a:t>2026/6/10</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16A27-6C01-1A4D-814C-8157B04C62C8}" type="slidenum">
              <a:rPr kumimoji="1" lang="ja-JP" altLang="en-US" smtClean="0"/>
              <a:t>‹#›</a:t>
            </a:fld>
            <a:endParaRPr kumimoji="1" lang="ja-JP" altLang="en-US"/>
          </a:p>
        </p:txBody>
      </p:sp>
    </p:spTree>
    <p:extLst>
      <p:ext uri="{BB962C8B-B14F-4D97-AF65-F5344CB8AC3E}">
        <p14:creationId xmlns:p14="http://schemas.microsoft.com/office/powerpoint/2010/main" val="1369879128"/>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B3BACECD-9D55-AF4B-83C4-AABB67107DB9}" type="slidenum">
              <a:rPr kumimoji="1" lang="ja-JP" altLang="en-US" smtClean="0"/>
              <a:t>7</a:t>
            </a:fld>
            <a:endParaRPr kumimoji="1" lang="ja-JP" altLang="en-US"/>
          </a:p>
        </p:txBody>
      </p:sp>
    </p:spTree>
    <p:extLst>
      <p:ext uri="{BB962C8B-B14F-4D97-AF65-F5344CB8AC3E}">
        <p14:creationId xmlns:p14="http://schemas.microsoft.com/office/powerpoint/2010/main" val="72292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C10DAA5-B4CC-F400-622F-FDA25B18ABF0}"/>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D6CF31B8-7C48-6742-C2E1-E04D139430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8C2A18FB-7F60-FCC6-1863-672D917225E7}"/>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5" name="フッター プレースホルダー 4">
            <a:extLst>
              <a:ext uri="{FF2B5EF4-FFF2-40B4-BE49-F238E27FC236}">
                <a16:creationId xmlns:a16="http://schemas.microsoft.com/office/drawing/2014/main" id="{E5EF0358-BCFD-04CB-505F-B882B64F6EAC}"/>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6317002A-7981-853E-A718-24A079466758}"/>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944302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5468A10-9400-998E-C898-6D3E07131910}"/>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B54C4F40-0265-7AE4-ABC7-9ACFE8E49503}"/>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2AE5CDAF-758C-9B32-8055-58BEB2A8C77E}"/>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5" name="フッター プレースホルダー 4">
            <a:extLst>
              <a:ext uri="{FF2B5EF4-FFF2-40B4-BE49-F238E27FC236}">
                <a16:creationId xmlns:a16="http://schemas.microsoft.com/office/drawing/2014/main" id="{1C29BC35-E83F-B0E6-A287-74DBF1CF2CE6}"/>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C2BFD0AC-60AC-FDFD-3DC9-26419E8659BC}"/>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1212777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40F8BA9-BAC9-365A-4152-2220DB4C9A25}"/>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73473943-95E3-DAE9-5743-2EF094792BF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5D31E26E-1354-CE78-3ED6-345571895F5F}"/>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5" name="フッター プレースホルダー 4">
            <a:extLst>
              <a:ext uri="{FF2B5EF4-FFF2-40B4-BE49-F238E27FC236}">
                <a16:creationId xmlns:a16="http://schemas.microsoft.com/office/drawing/2014/main" id="{2D0A4A17-C9E4-3544-CFE3-4B5EBF4A7B3C}"/>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62C4FB78-8EE8-38AA-C7E2-AFE945468923}"/>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349778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3C75C96-77CA-984C-A7CE-261E28104B9B}"/>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D7CF854C-D36D-2AD1-23FD-CC4E3D6ABA85}"/>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F51EA5EE-EA5E-A452-7424-D244147CB3FF}"/>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F8B3DCFC-8468-BC6B-CEAB-B4E8CA0DD1DD}"/>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6" name="フッター プレースホルダー 5">
            <a:extLst>
              <a:ext uri="{FF2B5EF4-FFF2-40B4-BE49-F238E27FC236}">
                <a16:creationId xmlns:a16="http://schemas.microsoft.com/office/drawing/2014/main" id="{A503DCA9-F30F-5C49-A8BC-29D087391470}"/>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6DF5A67E-1C21-09A0-E0E0-40E62F8FE978}"/>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3294446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DB3D041-5162-5CCE-C041-33BC53C5305A}"/>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18A6FF4C-8082-BFDD-E6DF-31BDAC53EF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0C5DCAE4-0328-9C70-F7DB-140116FF73B3}"/>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AFB4B7B7-D59B-F709-0748-53F9D95242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45E57B4B-4BE1-10FA-0120-D4A48C4003D2}"/>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7B78D50C-F5A8-B5FF-38E2-92601220DB71}"/>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8" name="フッター プレースホルダー 7">
            <a:extLst>
              <a:ext uri="{FF2B5EF4-FFF2-40B4-BE49-F238E27FC236}">
                <a16:creationId xmlns:a16="http://schemas.microsoft.com/office/drawing/2014/main" id="{FB802140-314A-7376-7B5E-D3379B7328DF}"/>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85CACA84-5B08-D703-7AAB-65BEB3AE182B}"/>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1514280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4B7DCF2-9AA1-CA4A-F12F-531051CA266F}"/>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F0565B52-42BE-8B3C-61D5-B27D5CDA11A5}"/>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4" name="フッター プレースホルダー 3">
            <a:extLst>
              <a:ext uri="{FF2B5EF4-FFF2-40B4-BE49-F238E27FC236}">
                <a16:creationId xmlns:a16="http://schemas.microsoft.com/office/drawing/2014/main" id="{99167DD0-3B1F-9396-EC46-33A4D2BCF2EF}"/>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313CE208-01D9-879D-A9B1-35C07D234870}"/>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1683082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CB20994D-6711-4B18-6D23-170500254D1A}"/>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3" name="フッター プレースホルダー 2">
            <a:extLst>
              <a:ext uri="{FF2B5EF4-FFF2-40B4-BE49-F238E27FC236}">
                <a16:creationId xmlns:a16="http://schemas.microsoft.com/office/drawing/2014/main" id="{EC75F35D-45CD-14C4-52F2-4514EFC1DD27}"/>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4CB4EB23-1AB4-6BAA-6424-DDFC28646BBC}"/>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169116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13FA09A-7EC8-94B1-916D-8F720993FA9E}"/>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062A276A-FC3B-8B66-FB25-A0ED818EA9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03145471-FD3A-89C9-6C0B-B28E271F53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E036E5E2-64E7-3641-51DB-5C94E9BE3046}"/>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6" name="フッター プレースホルダー 5">
            <a:extLst>
              <a:ext uri="{FF2B5EF4-FFF2-40B4-BE49-F238E27FC236}">
                <a16:creationId xmlns:a16="http://schemas.microsoft.com/office/drawing/2014/main" id="{ED73B724-D248-75BE-F9A4-4BD1D8B330C7}"/>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692F2DD6-733A-BDB4-311B-2AC330D98A2D}"/>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397488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0C53072-1238-E054-2BCF-3A8DCE2CB2DE}"/>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F7A6C5E3-F0B9-DE68-3FEA-183A5F9810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A67C00F4-9B3A-1932-6005-1071220D3C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5C3AC33F-9708-0ADC-9F71-86BFACB95454}"/>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6" name="フッター プレースホルダー 5">
            <a:extLst>
              <a:ext uri="{FF2B5EF4-FFF2-40B4-BE49-F238E27FC236}">
                <a16:creationId xmlns:a16="http://schemas.microsoft.com/office/drawing/2014/main" id="{9BA4B274-3A6D-61C4-D434-BC3C3C523EBB}"/>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0EC27AB0-FC3B-3687-92A4-1AC43B7AAA67}"/>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193438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B8DD63E-4926-0972-A3EC-1A6485C55B66}"/>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10F7E93A-F4C2-8A1B-A419-AA095B7E3595}"/>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DC1097BC-0510-5961-ECC8-55A78692AB69}"/>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5" name="フッター プレースホルダー 4">
            <a:extLst>
              <a:ext uri="{FF2B5EF4-FFF2-40B4-BE49-F238E27FC236}">
                <a16:creationId xmlns:a16="http://schemas.microsoft.com/office/drawing/2014/main" id="{2410C4ED-1124-9B9E-68FE-9CC9FF6591B2}"/>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2DEB46E-D102-2AC3-06A5-1BB114984291}"/>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3914859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F4812D35-9F06-7B14-AC2A-7F459DC3C410}"/>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1D923B92-E571-30C2-CE19-24C77A4B5DD3}"/>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8E0FCE0F-2908-73AC-F071-522D080C3DDC}"/>
              </a:ext>
            </a:extLst>
          </p:cNvPr>
          <p:cNvSpPr>
            <a:spLocks noGrp="1"/>
          </p:cNvSpPr>
          <p:nvPr>
            <p:ph type="dt" sz="half" idx="10"/>
          </p:nvPr>
        </p:nvSpPr>
        <p:spPr/>
        <p:txBody>
          <a:bodyPr/>
          <a:lstStyle/>
          <a:p>
            <a:fld id="{87ADFB89-A495-4A90-9C4D-6F5819ECA011}" type="datetimeFigureOut">
              <a:rPr kumimoji="1" lang="ja-JP" altLang="en-US" smtClean="0"/>
              <a:t>2026/6/10</a:t>
            </a:fld>
            <a:endParaRPr kumimoji="1" lang="ja-JP" altLang="en-US"/>
          </a:p>
        </p:txBody>
      </p:sp>
      <p:sp>
        <p:nvSpPr>
          <p:cNvPr id="5" name="フッター プレースホルダー 4">
            <a:extLst>
              <a:ext uri="{FF2B5EF4-FFF2-40B4-BE49-F238E27FC236}">
                <a16:creationId xmlns:a16="http://schemas.microsoft.com/office/drawing/2014/main" id="{1A4E03AF-B44C-CCBD-06D8-9D9CDD6BD60A}"/>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0EFCA6EE-4BB7-C1FF-A51D-FE9F63A03EBE}"/>
              </a:ext>
            </a:extLst>
          </p:cNvPr>
          <p:cNvSpPr>
            <a:spLocks noGrp="1"/>
          </p:cNvSpPr>
          <p:nvPr>
            <p:ph type="sldNum" sz="quarter" idx="12"/>
          </p:nvPr>
        </p:nvSpPr>
        <p:spPr/>
        <p:txBody>
          <a:bodyPr/>
          <a:lstStyle/>
          <a:p>
            <a:fld id="{412070BA-2CF6-4303-8110-FB9AC9EF86D8}" type="slidenum">
              <a:rPr kumimoji="1" lang="ja-JP" altLang="en-US" smtClean="0"/>
              <a:t>‹#›</a:t>
            </a:fld>
            <a:endParaRPr kumimoji="1" lang="ja-JP" altLang="en-US"/>
          </a:p>
        </p:txBody>
      </p:sp>
    </p:spTree>
    <p:extLst>
      <p:ext uri="{BB962C8B-B14F-4D97-AF65-F5344CB8AC3E}">
        <p14:creationId xmlns:p14="http://schemas.microsoft.com/office/powerpoint/2010/main" val="1714463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6E226C45-18C3-F8BC-A436-CB5F76E9FE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5F2040B7-BBAB-0ECC-42D9-11884FB4C4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09215ECD-8626-6C44-9735-FE245513D4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Arial" panose="020B0604020202020204" pitchFamily="34" charset="0"/>
                <a:ea typeface="ＭＳ ゴシック" panose="020B0609070205080204" pitchFamily="49" charset="-128"/>
                <a:cs typeface="Arial" panose="020B0604020202020204" pitchFamily="34" charset="0"/>
              </a:defRPr>
            </a:lvl1pPr>
          </a:lstStyle>
          <a:p>
            <a:fld id="{87ADFB89-A495-4A90-9C4D-6F5819ECA011}" type="datetimeFigureOut">
              <a:rPr lang="ja-JP" altLang="en-US" smtClean="0"/>
              <a:pPr/>
              <a:t>2026/6/10</a:t>
            </a:fld>
            <a:endParaRPr lang="ja-JP" altLang="en-US"/>
          </a:p>
        </p:txBody>
      </p:sp>
      <p:sp>
        <p:nvSpPr>
          <p:cNvPr id="5" name="フッター プレースホルダー 4">
            <a:extLst>
              <a:ext uri="{FF2B5EF4-FFF2-40B4-BE49-F238E27FC236}">
                <a16:creationId xmlns:a16="http://schemas.microsoft.com/office/drawing/2014/main" id="{0BE2661E-9106-BDF7-4ECB-9C99CB7E13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Arial" panose="020B0604020202020204" pitchFamily="34" charset="0"/>
                <a:ea typeface="ＭＳ ゴシック" panose="020B0609070205080204" pitchFamily="49" charset="-128"/>
                <a:cs typeface="Arial" panose="020B0604020202020204" pitchFamily="34" charset="0"/>
              </a:defRPr>
            </a:lvl1pPr>
          </a:lstStyle>
          <a:p>
            <a:endParaRPr lang="ja-JP" altLang="en-US"/>
          </a:p>
        </p:txBody>
      </p:sp>
      <p:sp>
        <p:nvSpPr>
          <p:cNvPr id="6" name="スライド番号プレースホルダー 5">
            <a:extLst>
              <a:ext uri="{FF2B5EF4-FFF2-40B4-BE49-F238E27FC236}">
                <a16:creationId xmlns:a16="http://schemas.microsoft.com/office/drawing/2014/main" id="{0B1297BF-79CF-E87C-8FEB-F6754B4F93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Arial" panose="020B0604020202020204" pitchFamily="34" charset="0"/>
                <a:ea typeface="ＭＳ ゴシック" panose="020B0609070205080204" pitchFamily="49" charset="-128"/>
                <a:cs typeface="Arial" panose="020B0604020202020204" pitchFamily="34" charset="0"/>
              </a:defRPr>
            </a:lvl1pPr>
          </a:lstStyle>
          <a:p>
            <a:fld id="{412070BA-2CF6-4303-8110-FB9AC9EF86D8}" type="slidenum">
              <a:rPr lang="ja-JP" altLang="en-US" smtClean="0"/>
              <a:pPr/>
              <a:t>‹#›</a:t>
            </a:fld>
            <a:endParaRPr lang="ja-JP" altLang="en-US"/>
          </a:p>
        </p:txBody>
      </p:sp>
    </p:spTree>
    <p:extLst>
      <p:ext uri="{BB962C8B-B14F-4D97-AF65-F5344CB8AC3E}">
        <p14:creationId xmlns:p14="http://schemas.microsoft.com/office/powerpoint/2010/main" val="24017343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Arial" panose="020B0604020202020204" pitchFamily="34" charset="0"/>
          <a:ea typeface="ＭＳ ゴシック" panose="020B0609070205080204" pitchFamily="49" charset="-128"/>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Arial" panose="020B0604020202020204" pitchFamily="34" charset="0"/>
          <a:ea typeface="ＭＳ ゴシック" panose="020B0609070205080204" pitchFamily="49" charset="-128"/>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Arial" panose="020B0604020202020204" pitchFamily="34" charset="0"/>
          <a:ea typeface="ＭＳ ゴシック" panose="020B0609070205080204" pitchFamily="49" charset="-128"/>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Arial" panose="020B0604020202020204" pitchFamily="34" charset="0"/>
          <a:ea typeface="ＭＳ ゴシック" panose="020B0609070205080204" pitchFamily="49" charset="-128"/>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Arial" panose="020B0604020202020204" pitchFamily="34" charset="0"/>
          <a:ea typeface="ＭＳ ゴシック" panose="020B0609070205080204" pitchFamily="49" charset="-128"/>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Arial" panose="020B0604020202020204" pitchFamily="34" charset="0"/>
          <a:ea typeface="ＭＳ ゴシック" panose="020B0609070205080204" pitchFamily="49" charset="-128"/>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FB88129-85F4-A4C7-9D07-073D54E8ED7E}"/>
              </a:ext>
            </a:extLst>
          </p:cNvPr>
          <p:cNvSpPr>
            <a:spLocks noGrp="1"/>
          </p:cNvSpPr>
          <p:nvPr>
            <p:ph type="ctrTitle"/>
          </p:nvPr>
        </p:nvSpPr>
        <p:spPr/>
        <p:txBody>
          <a:bodyPr/>
          <a:lstStyle/>
          <a:p>
            <a:r>
              <a:rPr kumimoji="1" lang="en-US" altLang="ja-JP" dirty="0"/>
              <a:t>2026</a:t>
            </a:r>
            <a:r>
              <a:rPr kumimoji="1" lang="ja-JP" altLang="en-US" dirty="0"/>
              <a:t>年度のテーマ</a:t>
            </a:r>
          </a:p>
        </p:txBody>
      </p:sp>
      <p:sp>
        <p:nvSpPr>
          <p:cNvPr id="3" name="字幕 2">
            <a:extLst>
              <a:ext uri="{FF2B5EF4-FFF2-40B4-BE49-F238E27FC236}">
                <a16:creationId xmlns:a16="http://schemas.microsoft.com/office/drawing/2014/main" id="{B3EB36F8-053F-85B9-79C2-7961EC0E00A4}"/>
              </a:ext>
            </a:extLst>
          </p:cNvPr>
          <p:cNvSpPr>
            <a:spLocks noGrp="1"/>
          </p:cNvSpPr>
          <p:nvPr>
            <p:ph type="subTitle" idx="1"/>
          </p:nvPr>
        </p:nvSpPr>
        <p:spPr/>
        <p:txBody>
          <a:bodyPr/>
          <a:lstStyle/>
          <a:p>
            <a:endParaRPr kumimoji="1" lang="ja-JP" altLang="en-US"/>
          </a:p>
        </p:txBody>
      </p:sp>
    </p:spTree>
    <p:extLst>
      <p:ext uri="{BB962C8B-B14F-4D97-AF65-F5344CB8AC3E}">
        <p14:creationId xmlns:p14="http://schemas.microsoft.com/office/powerpoint/2010/main" val="4281222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30D60BF-8192-D00C-03DB-4D651989A595}"/>
              </a:ext>
            </a:extLst>
          </p:cNvPr>
          <p:cNvSpPr>
            <a:spLocks noGrp="1"/>
          </p:cNvSpPr>
          <p:nvPr>
            <p:ph type="title"/>
          </p:nvPr>
        </p:nvSpPr>
        <p:spPr/>
        <p:txBody>
          <a:bodyPr/>
          <a:lstStyle/>
          <a:p>
            <a:r>
              <a:rPr kumimoji="1" lang="en-US" altLang="ja-JP" dirty="0"/>
              <a:t>2026</a:t>
            </a:r>
            <a:r>
              <a:rPr kumimoji="1" lang="ja-JP" altLang="en-US" dirty="0"/>
              <a:t>年度のテーマ</a:t>
            </a:r>
          </a:p>
        </p:txBody>
      </p:sp>
      <p:sp>
        <p:nvSpPr>
          <p:cNvPr id="3" name="コンテンツ プレースホルダー 2">
            <a:extLst>
              <a:ext uri="{FF2B5EF4-FFF2-40B4-BE49-F238E27FC236}">
                <a16:creationId xmlns:a16="http://schemas.microsoft.com/office/drawing/2014/main" id="{A3E1B61E-ACE2-9690-FE75-A919442BD202}"/>
              </a:ext>
            </a:extLst>
          </p:cNvPr>
          <p:cNvSpPr>
            <a:spLocks noGrp="1"/>
          </p:cNvSpPr>
          <p:nvPr>
            <p:ph idx="1"/>
          </p:nvPr>
        </p:nvSpPr>
        <p:spPr/>
        <p:txBody>
          <a:bodyPr/>
          <a:lstStyle/>
          <a:p>
            <a:r>
              <a:rPr kumimoji="1" lang="ja-JP" altLang="en-US" dirty="0"/>
              <a:t>酸化ニオブを使ったニトロベンゼン</a:t>
            </a:r>
            <a:r>
              <a:rPr kumimoji="1" lang="ja-JP" altLang="en-US"/>
              <a:t>の還元反応（佳澄）</a:t>
            </a:r>
            <a:endParaRPr kumimoji="1" lang="en-US" altLang="ja-JP" dirty="0"/>
          </a:p>
          <a:p>
            <a:r>
              <a:rPr lang="ja-JP" altLang="en-US"/>
              <a:t>金属担持</a:t>
            </a:r>
            <a:r>
              <a:rPr lang="en-US" altLang="ja-JP" dirty="0"/>
              <a:t>BiVO</a:t>
            </a:r>
            <a:r>
              <a:rPr lang="en-US" altLang="ja-JP" baseline="-25000" dirty="0"/>
              <a:t>4</a:t>
            </a:r>
            <a:r>
              <a:rPr lang="ja-JP" altLang="en-US"/>
              <a:t>による</a:t>
            </a:r>
            <a:r>
              <a:rPr lang="en-US" altLang="ja-JP" dirty="0"/>
              <a:t>HMF</a:t>
            </a:r>
            <a:r>
              <a:rPr lang="ja-JP" altLang="en-US"/>
              <a:t>から</a:t>
            </a:r>
            <a:r>
              <a:rPr lang="en-US" altLang="ja-JP" dirty="0"/>
              <a:t>FDCA</a:t>
            </a:r>
            <a:r>
              <a:rPr lang="ja-JP" altLang="en-US"/>
              <a:t>への酸化反応（丸山）</a:t>
            </a:r>
            <a:endParaRPr lang="en-US" altLang="ja-JP" dirty="0"/>
          </a:p>
          <a:p>
            <a:r>
              <a:rPr lang="ja-JP" altLang="en-US"/>
              <a:t>実バイオマス（東京計器，日本甜菜，リンゴ酸）（茨木）</a:t>
            </a:r>
            <a:endParaRPr kumimoji="1" lang="en-US" altLang="ja-JP" dirty="0"/>
          </a:p>
          <a:p>
            <a:r>
              <a:rPr kumimoji="1" lang="en-US" altLang="ja-JP" dirty="0"/>
              <a:t>CeO</a:t>
            </a:r>
            <a:r>
              <a:rPr kumimoji="1" lang="en-US" altLang="ja-JP" baseline="-25000" dirty="0"/>
              <a:t>x</a:t>
            </a:r>
            <a:r>
              <a:rPr kumimoji="1" lang="ja-JP" altLang="en-US" dirty="0"/>
              <a:t>によるエステル化，</a:t>
            </a:r>
            <a:r>
              <a:rPr kumimoji="1" lang="en-US" altLang="ja-JP" dirty="0"/>
              <a:t>DMF</a:t>
            </a:r>
            <a:r>
              <a:rPr kumimoji="1" lang="ja-JP" altLang="en-US" dirty="0"/>
              <a:t>合成（丸山）</a:t>
            </a:r>
            <a:endParaRPr kumimoji="1" lang="en-US" altLang="ja-JP" dirty="0"/>
          </a:p>
          <a:p>
            <a:r>
              <a:rPr lang="ja-JP" altLang="en-US"/>
              <a:t>ガラス薄膜リアクターの開発（佳澄・松島）</a:t>
            </a:r>
            <a:endParaRPr lang="en-US" altLang="ja-JP" dirty="0"/>
          </a:p>
          <a:p>
            <a:r>
              <a:rPr lang="ja-JP" altLang="en-US"/>
              <a:t>フラックス法による多糖類変換用光触媒の調製（橋村・丸山）</a:t>
            </a:r>
            <a:endParaRPr lang="en-US" altLang="ja-JP" dirty="0"/>
          </a:p>
          <a:p>
            <a:endParaRPr lang="en-US" altLang="ja-JP" dirty="0"/>
          </a:p>
          <a:p>
            <a:endParaRPr kumimoji="1" lang="en-US" altLang="ja-JP" dirty="0"/>
          </a:p>
          <a:p>
            <a:endParaRPr kumimoji="1" lang="ja-JP" altLang="en-US" dirty="0"/>
          </a:p>
        </p:txBody>
      </p:sp>
    </p:spTree>
    <p:extLst>
      <p:ext uri="{BB962C8B-B14F-4D97-AF65-F5344CB8AC3E}">
        <p14:creationId xmlns:p14="http://schemas.microsoft.com/office/powerpoint/2010/main" val="891987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BA665A4-ED03-31C7-86D8-ABBA0FEA0028}"/>
              </a:ext>
            </a:extLst>
          </p:cNvPr>
          <p:cNvSpPr>
            <a:spLocks noGrp="1"/>
          </p:cNvSpPr>
          <p:nvPr>
            <p:ph type="title"/>
          </p:nvPr>
        </p:nvSpPr>
        <p:spPr/>
        <p:txBody>
          <a:bodyPr/>
          <a:lstStyle/>
          <a:p>
            <a:r>
              <a:rPr kumimoji="1" lang="en-US" altLang="ja-JP" dirty="0"/>
              <a:t>2026</a:t>
            </a:r>
            <a:r>
              <a:rPr kumimoji="1" lang="ja-JP" altLang="en-US"/>
              <a:t>年度</a:t>
            </a:r>
            <a:r>
              <a:rPr kumimoji="1" lang="en-US" altLang="ja-JP" dirty="0"/>
              <a:t> </a:t>
            </a:r>
            <a:r>
              <a:rPr kumimoji="1" lang="ja-JP" altLang="en-US"/>
              <a:t>以降のテーマ</a:t>
            </a:r>
          </a:p>
        </p:txBody>
      </p:sp>
      <p:sp>
        <p:nvSpPr>
          <p:cNvPr id="3" name="コンテンツ プレースホルダー 2">
            <a:extLst>
              <a:ext uri="{FF2B5EF4-FFF2-40B4-BE49-F238E27FC236}">
                <a16:creationId xmlns:a16="http://schemas.microsoft.com/office/drawing/2014/main" id="{56CD9FD9-360E-8CA1-062C-47832813B2AE}"/>
              </a:ext>
            </a:extLst>
          </p:cNvPr>
          <p:cNvSpPr>
            <a:spLocks noGrp="1"/>
          </p:cNvSpPr>
          <p:nvPr>
            <p:ph idx="1"/>
          </p:nvPr>
        </p:nvSpPr>
        <p:spPr/>
        <p:txBody>
          <a:bodyPr/>
          <a:lstStyle/>
          <a:p>
            <a:r>
              <a:rPr lang="ja-JP" altLang="en-US"/>
              <a:t>大塚テクノのリアクター</a:t>
            </a:r>
            <a:endParaRPr lang="en-US" altLang="ja-JP" dirty="0"/>
          </a:p>
          <a:p>
            <a:r>
              <a:rPr lang="en-US" altLang="ja-JP" dirty="0"/>
              <a:t>Ag-BiVO</a:t>
            </a:r>
            <a:r>
              <a:rPr lang="en-US" altLang="ja-JP" baseline="-25000" dirty="0"/>
              <a:t>4</a:t>
            </a:r>
            <a:r>
              <a:rPr lang="ja-JP" altLang="ja-JP"/>
              <a:t>と</a:t>
            </a:r>
            <a:r>
              <a:rPr lang="en-US" altLang="ja-JP" dirty="0"/>
              <a:t>CeO</a:t>
            </a:r>
            <a:r>
              <a:rPr lang="en-US" altLang="ja-JP" baseline="-25000" dirty="0"/>
              <a:t>2</a:t>
            </a:r>
            <a:r>
              <a:rPr lang="ja-JP" altLang="ja-JP"/>
              <a:t>を合わせて，ニトロベンゼンからアゾキシベンゼンを合成する</a:t>
            </a:r>
            <a:r>
              <a:rPr lang="ja-JP" altLang="en-US"/>
              <a:t>（丸山）</a:t>
            </a:r>
            <a:endParaRPr lang="ja-JP" altLang="ja-JP"/>
          </a:p>
          <a:p>
            <a:endParaRPr lang="en-US" altLang="ja-JP" dirty="0"/>
          </a:p>
          <a:p>
            <a:endParaRPr kumimoji="1" lang="ja-JP" altLang="en-US"/>
          </a:p>
        </p:txBody>
      </p:sp>
    </p:spTree>
    <p:extLst>
      <p:ext uri="{BB962C8B-B14F-4D97-AF65-F5344CB8AC3E}">
        <p14:creationId xmlns:p14="http://schemas.microsoft.com/office/powerpoint/2010/main" val="1207536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1CA69-3E34-60F3-0D97-42AD2A86A024}"/>
            </a:ext>
          </a:extLst>
        </p:cNvPr>
        <p:cNvGrpSpPr/>
        <p:nvPr/>
      </p:nvGrpSpPr>
      <p:grpSpPr>
        <a:xfrm>
          <a:off x="0" y="0"/>
          <a:ext cx="0" cy="0"/>
          <a:chOff x="0" y="0"/>
          <a:chExt cx="0" cy="0"/>
        </a:xfrm>
      </p:grpSpPr>
      <p:sp>
        <p:nvSpPr>
          <p:cNvPr id="3" name="タイトル 2">
            <a:extLst>
              <a:ext uri="{FF2B5EF4-FFF2-40B4-BE49-F238E27FC236}">
                <a16:creationId xmlns:a16="http://schemas.microsoft.com/office/drawing/2014/main" id="{0933B86D-B065-5523-3103-2BC2E56D2146}"/>
              </a:ext>
            </a:extLst>
          </p:cNvPr>
          <p:cNvSpPr>
            <a:spLocks noGrp="1"/>
          </p:cNvSpPr>
          <p:nvPr>
            <p:ph type="title"/>
          </p:nvPr>
        </p:nvSpPr>
        <p:spPr/>
        <p:txBody>
          <a:bodyPr/>
          <a:lstStyle/>
          <a:p>
            <a:r>
              <a:rPr lang="ja-JP" altLang="en-US">
                <a:ea typeface="MS Gothic" panose="020B0609070205080204" pitchFamily="49" charset="-128"/>
              </a:rPr>
              <a:t>継続</a:t>
            </a:r>
            <a:r>
              <a:rPr lang="ja-JP" altLang="en-US">
                <a:latin typeface="Arial" panose="020B0604020202020204" pitchFamily="34" charset="0"/>
                <a:ea typeface="MS Gothic" panose="020B0609070205080204" pitchFamily="49" charset="-128"/>
                <a:cs typeface="Arial" panose="020B0604020202020204" pitchFamily="34" charset="0"/>
              </a:rPr>
              <a:t>テーマ・中断中のテーマ</a:t>
            </a:r>
          </a:p>
        </p:txBody>
      </p:sp>
      <p:sp>
        <p:nvSpPr>
          <p:cNvPr id="4" name="コンテンツ プレースホルダー 3">
            <a:extLst>
              <a:ext uri="{FF2B5EF4-FFF2-40B4-BE49-F238E27FC236}">
                <a16:creationId xmlns:a16="http://schemas.microsoft.com/office/drawing/2014/main" id="{E6A7E0F6-A833-F7BD-38D5-F343DBE22F2A}"/>
              </a:ext>
            </a:extLst>
          </p:cNvPr>
          <p:cNvSpPr>
            <a:spLocks noGrp="1"/>
          </p:cNvSpPr>
          <p:nvPr>
            <p:ph idx="1"/>
          </p:nvPr>
        </p:nvSpPr>
        <p:spPr/>
        <p:txBody>
          <a:bodyPr>
            <a:normAutofit/>
          </a:bodyPr>
          <a:lstStyle/>
          <a:p>
            <a:r>
              <a:rPr lang="ja-JP" altLang="en-US">
                <a:latin typeface="Arial" panose="020B0604020202020204" pitchFamily="34" charset="0"/>
                <a:ea typeface="MS Gothic" panose="020B0609070205080204" pitchFamily="49" charset="-128"/>
                <a:cs typeface="Arial" panose="020B0604020202020204" pitchFamily="34" charset="0"/>
              </a:rPr>
              <a:t>色素</a:t>
            </a:r>
            <a:r>
              <a:rPr lang="en-US" altLang="ja-JP" dirty="0">
                <a:latin typeface="Arial" panose="020B0604020202020204" pitchFamily="34" charset="0"/>
                <a:ea typeface="MS Gothic" panose="020B0609070205080204" pitchFamily="49" charset="-128"/>
                <a:cs typeface="Arial" panose="020B0604020202020204" pitchFamily="34" charset="0"/>
              </a:rPr>
              <a:t>/MARIMO </a:t>
            </a:r>
            <a:r>
              <a:rPr lang="ja-JP" altLang="en-US">
                <a:latin typeface="Arial" panose="020B0604020202020204" pitchFamily="34" charset="0"/>
                <a:ea typeface="MS Gothic" panose="020B0609070205080204" pitchFamily="49" charset="-128"/>
                <a:cs typeface="Arial" panose="020B0604020202020204" pitchFamily="34" charset="0"/>
              </a:rPr>
              <a:t>論文計画（</a:t>
            </a:r>
            <a:r>
              <a:rPr lang="en-US" altLang="ja-JP" dirty="0">
                <a:latin typeface="Arial" panose="020B0604020202020204" pitchFamily="34" charset="0"/>
                <a:ea typeface="MS Gothic" panose="020B0609070205080204" pitchFamily="49" charset="-128"/>
                <a:cs typeface="Arial" panose="020B0604020202020204" pitchFamily="34" charset="0"/>
              </a:rPr>
              <a:t>B4 / </a:t>
            </a:r>
            <a:r>
              <a:rPr lang="ja-JP" altLang="en-US">
                <a:latin typeface="Arial" panose="020B0604020202020204" pitchFamily="34" charset="0"/>
                <a:ea typeface="MS Gothic" panose="020B0609070205080204" pitchFamily="49" charset="-128"/>
                <a:cs typeface="Arial" panose="020B0604020202020204" pitchFamily="34" charset="0"/>
              </a:rPr>
              <a:t>佳澄）</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ローダミン</a:t>
            </a:r>
            <a:r>
              <a:rPr lang="en-US" altLang="ja-JP" dirty="0">
                <a:latin typeface="Arial" panose="020B0604020202020204" pitchFamily="34" charset="0"/>
                <a:ea typeface="MS Gothic" panose="020B0609070205080204" pitchFamily="49" charset="-128"/>
                <a:cs typeface="Arial" panose="020B0604020202020204" pitchFamily="34" charset="0"/>
              </a:rPr>
              <a:t>B</a:t>
            </a:r>
            <a:r>
              <a:rPr lang="ja-JP" altLang="en-US">
                <a:latin typeface="Arial" panose="020B0604020202020204" pitchFamily="34" charset="0"/>
                <a:ea typeface="MS Gothic" panose="020B0609070205080204" pitchFamily="49" charset="-128"/>
                <a:cs typeface="Arial" panose="020B0604020202020204" pitchFamily="34" charset="0"/>
              </a:rPr>
              <a:t>光触媒（</a:t>
            </a:r>
            <a:r>
              <a:rPr lang="en-US" altLang="ja-JP" dirty="0">
                <a:latin typeface="Arial" panose="020B0604020202020204" pitchFamily="34" charset="0"/>
                <a:ea typeface="MS Gothic" panose="020B0609070205080204" pitchFamily="49" charset="-128"/>
                <a:cs typeface="Arial" panose="020B0604020202020204" pitchFamily="34" charset="0"/>
              </a:rPr>
              <a:t>B4 / </a:t>
            </a:r>
            <a:r>
              <a:rPr lang="ja-JP" altLang="en-US">
                <a:latin typeface="Arial" panose="020B0604020202020204" pitchFamily="34" charset="0"/>
                <a:ea typeface="MS Gothic" panose="020B0609070205080204" pitchFamily="49" charset="-128"/>
                <a:cs typeface="Arial" panose="020B0604020202020204" pitchFamily="34" charset="0"/>
              </a:rPr>
              <a:t>佳澄）</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アセトフェノンの光化学還元反応（</a:t>
            </a:r>
            <a:r>
              <a:rPr lang="en-US" altLang="ja-JP" dirty="0">
                <a:latin typeface="Arial" panose="020B0604020202020204" pitchFamily="34" charset="0"/>
                <a:ea typeface="MS Gothic" panose="020B0609070205080204" pitchFamily="49" charset="-128"/>
                <a:cs typeface="Arial" panose="020B0604020202020204" pitchFamily="34" charset="0"/>
              </a:rPr>
              <a:t>B4 / </a:t>
            </a:r>
            <a:r>
              <a:rPr lang="ja-JP" altLang="en-US">
                <a:latin typeface="Arial" panose="020B0604020202020204" pitchFamily="34" charset="0"/>
                <a:ea typeface="MS Gothic" panose="020B0609070205080204" pitchFamily="49" charset="-128"/>
                <a:cs typeface="Arial" panose="020B0604020202020204" pitchFamily="34" charset="0"/>
              </a:rPr>
              <a:t>丸山）</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水酸化セリウム光触媒によるバイオマスからギ酸への変換反応（</a:t>
            </a:r>
            <a:r>
              <a:rPr lang="en-US" altLang="ja-JP" dirty="0">
                <a:latin typeface="Arial" panose="020B0604020202020204" pitchFamily="34" charset="0"/>
                <a:ea typeface="MS Gothic" panose="020B0609070205080204" pitchFamily="49" charset="-128"/>
                <a:cs typeface="Arial" panose="020B0604020202020204" pitchFamily="34" charset="0"/>
              </a:rPr>
              <a:t>B4 / </a:t>
            </a:r>
            <a:r>
              <a:rPr lang="ja-JP" altLang="en-US">
                <a:latin typeface="Arial" panose="020B0604020202020204" pitchFamily="34" charset="0"/>
                <a:ea typeface="MS Gothic" panose="020B0609070205080204" pitchFamily="49" charset="-128"/>
                <a:cs typeface="Arial" panose="020B0604020202020204" pitchFamily="34" charset="0"/>
              </a:rPr>
              <a:t>田中）</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水熱処理，イオン液体を駆使した，セルロースをギ酸への光触媒的変換反応（</a:t>
            </a:r>
            <a:r>
              <a:rPr lang="en-US" altLang="ja-JP" dirty="0">
                <a:latin typeface="Arial" panose="020B0604020202020204" pitchFamily="34" charset="0"/>
                <a:ea typeface="MS Gothic" panose="020B0609070205080204" pitchFamily="49" charset="-128"/>
                <a:cs typeface="Arial" panose="020B0604020202020204" pitchFamily="34" charset="0"/>
              </a:rPr>
              <a:t>B4 / </a:t>
            </a:r>
            <a:r>
              <a:rPr lang="ja-JP" altLang="en-US">
                <a:latin typeface="Arial" panose="020B0604020202020204" pitchFamily="34" charset="0"/>
                <a:ea typeface="MS Gothic" panose="020B0609070205080204" pitchFamily="49" charset="-128"/>
                <a:cs typeface="Arial" panose="020B0604020202020204" pitchFamily="34" charset="0"/>
              </a:rPr>
              <a:t>田中，</a:t>
            </a:r>
            <a:r>
              <a:rPr lang="en-US" altLang="ja-JP" dirty="0">
                <a:latin typeface="Arial" panose="020B0604020202020204" pitchFamily="34" charset="0"/>
                <a:ea typeface="MS Gothic" panose="020B0609070205080204" pitchFamily="49" charset="-128"/>
                <a:cs typeface="Arial" panose="020B0604020202020204" pitchFamily="34" charset="0"/>
              </a:rPr>
              <a:t>RC forest</a:t>
            </a:r>
            <a:r>
              <a:rPr lang="ja-JP" altLang="en-US">
                <a:latin typeface="Arial" panose="020B0604020202020204" pitchFamily="34" charset="0"/>
                <a:ea typeface="MS Gothic" panose="020B0609070205080204" pitchFamily="49" charset="-128"/>
                <a:cs typeface="Arial" panose="020B0604020202020204" pitchFamily="34" charset="0"/>
              </a:rPr>
              <a:t>，日本乳化剤との共同）</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酸化セリウム光触媒を使った，様々な糖類からギ酸への光触媒的変換反応の経時変化（</a:t>
            </a:r>
            <a:r>
              <a:rPr lang="en-US" altLang="ja-JP" dirty="0">
                <a:latin typeface="Arial" panose="020B0604020202020204" pitchFamily="34" charset="0"/>
                <a:ea typeface="MS Gothic" panose="020B0609070205080204" pitchFamily="49" charset="-128"/>
                <a:cs typeface="Arial" panose="020B0604020202020204" pitchFamily="34" charset="0"/>
              </a:rPr>
              <a:t>B4 / </a:t>
            </a:r>
            <a:r>
              <a:rPr lang="ja-JP" altLang="en-US">
                <a:latin typeface="Arial" panose="020B0604020202020204" pitchFamily="34" charset="0"/>
                <a:ea typeface="MS Gothic" panose="020B0609070205080204" pitchFamily="49" charset="-128"/>
                <a:cs typeface="Arial" panose="020B0604020202020204" pitchFamily="34" charset="0"/>
              </a:rPr>
              <a:t>田中）</a:t>
            </a:r>
            <a:endParaRPr lang="en-US" altLang="ja-JP" dirty="0">
              <a:latin typeface="Arial" panose="020B0604020202020204" pitchFamily="34" charset="0"/>
              <a:ea typeface="MS Gothic" panose="020B0609070205080204" pitchFamily="49" charset="-128"/>
              <a:cs typeface="Arial" panose="020B0604020202020204" pitchFamily="34" charset="0"/>
            </a:endParaRPr>
          </a:p>
          <a:p>
            <a:endParaRPr lang="en-US" altLang="ja-JP" dirty="0">
              <a:latin typeface="Arial" panose="020B0604020202020204" pitchFamily="34" charset="0"/>
              <a:ea typeface="MS Gothic" panose="020B0609070205080204" pitchFamily="49" charset="-128"/>
              <a:cs typeface="Arial" panose="020B0604020202020204" pitchFamily="34" charset="0"/>
            </a:endParaRPr>
          </a:p>
        </p:txBody>
      </p:sp>
    </p:spTree>
    <p:extLst>
      <p:ext uri="{BB962C8B-B14F-4D97-AF65-F5344CB8AC3E}">
        <p14:creationId xmlns:p14="http://schemas.microsoft.com/office/powerpoint/2010/main" val="2428841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4A3C0C6D-BE33-CB93-B966-7C826ABB7F10}"/>
              </a:ext>
            </a:extLst>
          </p:cNvPr>
          <p:cNvSpPr>
            <a:spLocks noGrp="1"/>
          </p:cNvSpPr>
          <p:nvPr>
            <p:ph type="title"/>
          </p:nvPr>
        </p:nvSpPr>
        <p:spPr/>
        <p:txBody>
          <a:bodyPr/>
          <a:lstStyle/>
          <a:p>
            <a:r>
              <a:rPr lang="ja-JP" altLang="en-US">
                <a:ea typeface="MS Gothic" panose="020B0609070205080204" pitchFamily="49" charset="-128"/>
              </a:rPr>
              <a:t>継続テーマ・中断中のテーマ</a:t>
            </a:r>
            <a:endParaRPr lang="ja-JP" altLang="en-US">
              <a:latin typeface="Arial" panose="020B0604020202020204" pitchFamily="34" charset="0"/>
              <a:ea typeface="MS Gothic" panose="020B0609070205080204" pitchFamily="49" charset="-128"/>
              <a:cs typeface="Arial" panose="020B0604020202020204" pitchFamily="34" charset="0"/>
            </a:endParaRPr>
          </a:p>
        </p:txBody>
      </p:sp>
      <p:sp>
        <p:nvSpPr>
          <p:cNvPr id="4" name="コンテンツ プレースホルダー 3">
            <a:extLst>
              <a:ext uri="{FF2B5EF4-FFF2-40B4-BE49-F238E27FC236}">
                <a16:creationId xmlns:a16="http://schemas.microsoft.com/office/drawing/2014/main" id="{4BE6C991-BCE3-5136-926E-6C2F2CD0A181}"/>
              </a:ext>
            </a:extLst>
          </p:cNvPr>
          <p:cNvSpPr>
            <a:spLocks noGrp="1"/>
          </p:cNvSpPr>
          <p:nvPr>
            <p:ph idx="1"/>
          </p:nvPr>
        </p:nvSpPr>
        <p:spPr/>
        <p:txBody>
          <a:bodyPr>
            <a:normAutofit/>
          </a:bodyPr>
          <a:lstStyle/>
          <a:p>
            <a:r>
              <a:rPr lang="ja-JP" altLang="en-US">
                <a:latin typeface="Arial" panose="020B0604020202020204" pitchFamily="34" charset="0"/>
                <a:ea typeface="MS Gothic" panose="020B0609070205080204" pitchFamily="49" charset="-128"/>
                <a:cs typeface="Arial" panose="020B0604020202020204" pitchFamily="34" charset="0"/>
              </a:rPr>
              <a:t>井上石灰のサンプル（</a:t>
            </a:r>
            <a:r>
              <a:rPr lang="en-US" altLang="ja-JP" dirty="0" err="1">
                <a:latin typeface="Arial" panose="020B0604020202020204" pitchFamily="34" charset="0"/>
                <a:ea typeface="MS Gothic" panose="020B0609070205080204" pitchFamily="49" charset="-128"/>
                <a:cs typeface="Arial" panose="020B0604020202020204" pitchFamily="34" charset="0"/>
              </a:rPr>
              <a:t>ZnO</a:t>
            </a:r>
            <a:r>
              <a:rPr lang="ja-JP" altLang="en-US">
                <a:latin typeface="Arial" panose="020B0604020202020204" pitchFamily="34" charset="0"/>
                <a:ea typeface="MS Gothic" panose="020B0609070205080204" pitchFamily="49" charset="-128"/>
                <a:cs typeface="Arial" panose="020B0604020202020204" pitchFamily="34" charset="0"/>
              </a:rPr>
              <a:t>）の評価（井上石灰との共同）</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高濃度糖類を基質とするギ酸生成（田中，</a:t>
            </a:r>
            <a:r>
              <a:rPr lang="en-US" altLang="ja-JP" dirty="0">
                <a:latin typeface="Arial" panose="020B0604020202020204" pitchFamily="34" charset="0"/>
                <a:ea typeface="MS Gothic" panose="020B0609070205080204" pitchFamily="49" charset="-128"/>
                <a:cs typeface="Arial" panose="020B0604020202020204" pitchFamily="34" charset="0"/>
              </a:rPr>
              <a:t>10%〜40%</a:t>
            </a:r>
            <a:r>
              <a:rPr lang="ja-JP" altLang="en-US">
                <a:latin typeface="Arial" panose="020B0604020202020204" pitchFamily="34" charset="0"/>
                <a:ea typeface="MS Gothic" panose="020B0609070205080204" pitchFamily="49" charset="-128"/>
                <a:cs typeface="Arial" panose="020B0604020202020204" pitchFamily="34" charset="0"/>
              </a:rPr>
              <a:t>水溶液を目指す）</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solidFill>
                  <a:srgbClr val="FF0000"/>
                </a:solidFill>
                <a:latin typeface="Arial" panose="020B0604020202020204" pitchFamily="34" charset="0"/>
                <a:ea typeface="MS Gothic" panose="020B0609070205080204" pitchFamily="49" charset="-128"/>
                <a:cs typeface="Arial" panose="020B0604020202020204" pitchFamily="34" charset="0"/>
              </a:rPr>
              <a:t>流通式リアクターの開発（田中・今村）</a:t>
            </a:r>
            <a:endParaRPr lang="en-US" altLang="ja-JP" dirty="0">
              <a:solidFill>
                <a:srgbClr val="FF0000"/>
              </a:solidFill>
              <a:latin typeface="Arial" panose="020B0604020202020204" pitchFamily="34" charset="0"/>
              <a:ea typeface="MS Gothic" panose="020B0609070205080204" pitchFamily="49" charset="-128"/>
              <a:cs typeface="Arial" panose="020B0604020202020204" pitchFamily="34" charset="0"/>
            </a:endParaRPr>
          </a:p>
          <a:p>
            <a:r>
              <a:rPr lang="ja-JP" altLang="en-US">
                <a:solidFill>
                  <a:srgbClr val="FF0000"/>
                </a:solidFill>
                <a:latin typeface="Arial" panose="020B0604020202020204" pitchFamily="34" charset="0"/>
                <a:ea typeface="MS Gothic" panose="020B0609070205080204" pitchFamily="49" charset="-128"/>
                <a:cs typeface="Arial" panose="020B0604020202020204" pitchFamily="34" charset="0"/>
              </a:rPr>
              <a:t>バイオエタノールからエトキシエタンへの熱・光触媒的変換反応の開発（</a:t>
            </a:r>
            <a:r>
              <a:rPr lang="en-US" altLang="ja-JP" dirty="0">
                <a:solidFill>
                  <a:srgbClr val="FF0000"/>
                </a:solidFill>
                <a:latin typeface="Arial" panose="020B0604020202020204" pitchFamily="34" charset="0"/>
                <a:ea typeface="MS Gothic" panose="020B0609070205080204" pitchFamily="49" charset="-128"/>
                <a:cs typeface="Arial" panose="020B0604020202020204" pitchFamily="34" charset="0"/>
              </a:rPr>
              <a:t>B4</a:t>
            </a:r>
            <a:r>
              <a:rPr lang="ja-JP" altLang="en-US">
                <a:solidFill>
                  <a:srgbClr val="FF0000"/>
                </a:solidFill>
                <a:latin typeface="Arial" panose="020B0604020202020204" pitchFamily="34" charset="0"/>
                <a:ea typeface="MS Gothic" panose="020B0609070205080204" pitchFamily="49" charset="-128"/>
                <a:cs typeface="Arial" panose="020B0604020202020204" pitchFamily="34" charset="0"/>
              </a:rPr>
              <a:t>，論文化計画，田中・今村）。</a:t>
            </a:r>
            <a:endParaRPr lang="en-US" altLang="ja-JP" dirty="0">
              <a:solidFill>
                <a:srgbClr val="FF0000"/>
              </a:solidFill>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カーボンナイトライドを使った物質変換，主に化学選択的物質変換系の開拓（</a:t>
            </a:r>
            <a:r>
              <a:rPr lang="en-US" altLang="ja-JP" dirty="0">
                <a:latin typeface="Arial" panose="020B0604020202020204" pitchFamily="34" charset="0"/>
                <a:ea typeface="MS Gothic" panose="020B0609070205080204" pitchFamily="49" charset="-128"/>
                <a:cs typeface="Arial" panose="020B0604020202020204" pitchFamily="34" charset="0"/>
              </a:rPr>
              <a:t>B4</a:t>
            </a:r>
            <a:r>
              <a:rPr lang="ja-JP" altLang="en-US">
                <a:latin typeface="Arial" panose="020B0604020202020204" pitchFamily="34" charset="0"/>
                <a:ea typeface="MS Gothic" panose="020B0609070205080204" pitchFamily="49" charset="-128"/>
                <a:cs typeface="Arial" panose="020B0604020202020204" pitchFamily="34" charset="0"/>
              </a:rPr>
              <a:t>，お金当てて嫌気下流通式リアクターを購入する）。</a:t>
            </a:r>
            <a:endParaRPr lang="en-US" altLang="ja-JP" dirty="0">
              <a:latin typeface="Arial" panose="020B0604020202020204" pitchFamily="34" charset="0"/>
              <a:ea typeface="MS Gothic" panose="020B0609070205080204" pitchFamily="49" charset="-128"/>
              <a:cs typeface="Arial" panose="020B0604020202020204" pitchFamily="34" charset="0"/>
            </a:endParaRPr>
          </a:p>
          <a:p>
            <a:endParaRPr lang="en-US" altLang="ja-JP" dirty="0">
              <a:latin typeface="Arial" panose="020B0604020202020204" pitchFamily="34" charset="0"/>
              <a:ea typeface="MS Gothic" panose="020B0609070205080204" pitchFamily="49" charset="-128"/>
              <a:cs typeface="Arial" panose="020B0604020202020204" pitchFamily="34" charset="0"/>
            </a:endParaRPr>
          </a:p>
        </p:txBody>
      </p:sp>
    </p:spTree>
    <p:extLst>
      <p:ext uri="{BB962C8B-B14F-4D97-AF65-F5344CB8AC3E}">
        <p14:creationId xmlns:p14="http://schemas.microsoft.com/office/powerpoint/2010/main" val="3018170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3656-299F-F1DB-43FA-66EF903AB2D9}"/>
            </a:ext>
          </a:extLst>
        </p:cNvPr>
        <p:cNvGrpSpPr/>
        <p:nvPr/>
      </p:nvGrpSpPr>
      <p:grpSpPr>
        <a:xfrm>
          <a:off x="0" y="0"/>
          <a:ext cx="0" cy="0"/>
          <a:chOff x="0" y="0"/>
          <a:chExt cx="0" cy="0"/>
        </a:xfrm>
      </p:grpSpPr>
      <p:sp>
        <p:nvSpPr>
          <p:cNvPr id="3" name="タイトル 2">
            <a:extLst>
              <a:ext uri="{FF2B5EF4-FFF2-40B4-BE49-F238E27FC236}">
                <a16:creationId xmlns:a16="http://schemas.microsoft.com/office/drawing/2014/main" id="{3432B879-B39E-2E07-B325-5EE25DCCC4E9}"/>
              </a:ext>
            </a:extLst>
          </p:cNvPr>
          <p:cNvSpPr>
            <a:spLocks noGrp="1"/>
          </p:cNvSpPr>
          <p:nvPr>
            <p:ph type="title"/>
          </p:nvPr>
        </p:nvSpPr>
        <p:spPr/>
        <p:txBody>
          <a:bodyPr/>
          <a:lstStyle/>
          <a:p>
            <a:r>
              <a:rPr lang="ja-JP" altLang="en-US">
                <a:ea typeface="MS Gothic" panose="020B0609070205080204" pitchFamily="49" charset="-128"/>
              </a:rPr>
              <a:t>継続テーマ・中断中のテーマ</a:t>
            </a:r>
            <a:endParaRPr lang="ja-JP" altLang="en-US">
              <a:latin typeface="Arial" panose="020B0604020202020204" pitchFamily="34" charset="0"/>
              <a:ea typeface="MS Gothic" panose="020B0609070205080204" pitchFamily="49" charset="-128"/>
              <a:cs typeface="Arial" panose="020B0604020202020204" pitchFamily="34" charset="0"/>
            </a:endParaRPr>
          </a:p>
        </p:txBody>
      </p:sp>
      <p:sp>
        <p:nvSpPr>
          <p:cNvPr id="4" name="コンテンツ プレースホルダー 3">
            <a:extLst>
              <a:ext uri="{FF2B5EF4-FFF2-40B4-BE49-F238E27FC236}">
                <a16:creationId xmlns:a16="http://schemas.microsoft.com/office/drawing/2014/main" id="{A45F1FFE-3DEA-22C0-90C5-57014E0E07D9}"/>
              </a:ext>
            </a:extLst>
          </p:cNvPr>
          <p:cNvSpPr>
            <a:spLocks noGrp="1"/>
          </p:cNvSpPr>
          <p:nvPr>
            <p:ph idx="1"/>
          </p:nvPr>
        </p:nvSpPr>
        <p:spPr/>
        <p:txBody>
          <a:bodyPr>
            <a:normAutofit/>
          </a:bodyPr>
          <a:lstStyle/>
          <a:p>
            <a:r>
              <a:rPr lang="ja-JP" altLang="en-US">
                <a:latin typeface="Arial" panose="020B0604020202020204" pitchFamily="34" charset="0"/>
                <a:ea typeface="MS Gothic" panose="020B0609070205080204" pitchFamily="49" charset="-128"/>
                <a:cs typeface="Arial" panose="020B0604020202020204" pitchFamily="34" charset="0"/>
              </a:rPr>
              <a:t>ピリジンオキシドの脱酸素反応（可視光）（丸山）</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ピリジンオキシドのヒドロキシメチル化反応（丸山）</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色素増感型酸化ジルコニウムによる</a:t>
            </a:r>
            <a:r>
              <a:rPr lang="en-US" altLang="ja-JP" dirty="0">
                <a:latin typeface="Arial" panose="020B0604020202020204" pitchFamily="34" charset="0"/>
                <a:ea typeface="MS Gothic" panose="020B0609070205080204" pitchFamily="49" charset="-128"/>
                <a:cs typeface="Arial" panose="020B0604020202020204" pitchFamily="34" charset="0"/>
              </a:rPr>
              <a:t>NO</a:t>
            </a:r>
            <a:r>
              <a:rPr lang="en-US" altLang="ja-JP" baseline="-25000" dirty="0">
                <a:latin typeface="Arial" panose="020B0604020202020204" pitchFamily="34" charset="0"/>
                <a:ea typeface="MS Gothic" panose="020B0609070205080204" pitchFamily="49" charset="-128"/>
                <a:cs typeface="Arial" panose="020B0604020202020204" pitchFamily="34" charset="0"/>
              </a:rPr>
              <a:t>x</a:t>
            </a:r>
            <a:r>
              <a:rPr lang="ja-JP" altLang="en-US">
                <a:latin typeface="Arial" panose="020B0604020202020204" pitchFamily="34" charset="0"/>
                <a:ea typeface="MS Gothic" panose="020B0609070205080204" pitchFamily="49" charset="-128"/>
                <a:cs typeface="Arial" panose="020B0604020202020204" pitchFamily="34" charset="0"/>
              </a:rPr>
              <a:t>の還元反応（佳澄）</a:t>
            </a:r>
            <a:br>
              <a:rPr lang="en-US" altLang="ja-JP" dirty="0">
                <a:latin typeface="Arial" panose="020B0604020202020204" pitchFamily="34" charset="0"/>
                <a:ea typeface="MS Gothic" panose="020B0609070205080204" pitchFamily="49" charset="-128"/>
                <a:cs typeface="Arial" panose="020B0604020202020204" pitchFamily="34" charset="0"/>
              </a:rPr>
            </a:br>
            <a:r>
              <a:rPr lang="en" altLang="ja-JP" dirty="0"/>
              <a:t>https://</a:t>
            </a:r>
            <a:r>
              <a:rPr lang="en" altLang="ja-JP" dirty="0" err="1"/>
              <a:t>www.sciencedirect.com</a:t>
            </a:r>
            <a:r>
              <a:rPr lang="en" altLang="ja-JP" dirty="0"/>
              <a:t>/science/article/</a:t>
            </a:r>
            <a:r>
              <a:rPr lang="en" altLang="ja-JP" dirty="0" err="1"/>
              <a:t>pii</a:t>
            </a:r>
            <a:r>
              <a:rPr lang="en" altLang="ja-JP" dirty="0"/>
              <a:t>/S0926860X24004101?ref=</a:t>
            </a:r>
            <a:r>
              <a:rPr lang="en" altLang="ja-JP" dirty="0" err="1"/>
              <a:t>cra_js_challenge&amp;fr</a:t>
            </a:r>
            <a:r>
              <a:rPr lang="en" altLang="ja-JP" dirty="0"/>
              <a:t>=RR-1</a:t>
            </a:r>
            <a:endParaRPr lang="ja-JP" altLang="en-US"/>
          </a:p>
          <a:p>
            <a:r>
              <a:rPr lang="ja-JP" altLang="en-US">
                <a:latin typeface="Arial" panose="020B0604020202020204" pitchFamily="34" charset="0"/>
                <a:ea typeface="MS Gothic" panose="020B0609070205080204" pitchFamily="49" charset="-128"/>
                <a:cs typeface="Arial" panose="020B0604020202020204" pitchFamily="34" charset="0"/>
              </a:rPr>
              <a:t>ニトロベンゼンの光化学的還元反応</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ニトロベンゼンを光触媒として使用するアルコールの酸化反応</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en-US" altLang="ja-JP" dirty="0">
                <a:latin typeface="Arial" panose="020B0604020202020204" pitchFamily="34" charset="0"/>
                <a:ea typeface="MS Gothic" panose="020B0609070205080204" pitchFamily="49" charset="-128"/>
                <a:cs typeface="Arial" panose="020B0604020202020204" pitchFamily="34" charset="0"/>
              </a:rPr>
              <a:t>BiMoO</a:t>
            </a:r>
            <a:r>
              <a:rPr lang="en-US" altLang="ja-JP" baseline="-25000" dirty="0">
                <a:latin typeface="Arial" panose="020B0604020202020204" pitchFamily="34" charset="0"/>
                <a:ea typeface="MS Gothic" panose="020B0609070205080204" pitchFamily="49" charset="-128"/>
                <a:cs typeface="Arial" panose="020B0604020202020204" pitchFamily="34" charset="0"/>
              </a:rPr>
              <a:t>6</a:t>
            </a:r>
            <a:r>
              <a:rPr lang="ja-JP" altLang="en-US">
                <a:latin typeface="Arial" panose="020B0604020202020204" pitchFamily="34" charset="0"/>
                <a:ea typeface="MS Gothic" panose="020B0609070205080204" pitchFamily="49" charset="-128"/>
                <a:cs typeface="Arial" panose="020B0604020202020204" pitchFamily="34" charset="0"/>
              </a:rPr>
              <a:t>を使って何かする</a:t>
            </a:r>
            <a:endParaRPr lang="en-US" altLang="ja-JP" dirty="0">
              <a:latin typeface="Arial" panose="020B0604020202020204" pitchFamily="34" charset="0"/>
              <a:ea typeface="MS Gothic" panose="020B0609070205080204" pitchFamily="49" charset="-128"/>
              <a:cs typeface="Arial" panose="020B0604020202020204" pitchFamily="34" charset="0"/>
            </a:endParaRPr>
          </a:p>
          <a:p>
            <a:pPr marL="0" indent="0">
              <a:buNone/>
            </a:pPr>
            <a:endParaRPr lang="en-US" altLang="ja-JP" dirty="0">
              <a:latin typeface="Arial" panose="020B0604020202020204" pitchFamily="34" charset="0"/>
              <a:ea typeface="MS Gothic" panose="020B0609070205080204" pitchFamily="49" charset="-128"/>
              <a:cs typeface="Arial" panose="020B0604020202020204" pitchFamily="34" charset="0"/>
            </a:endParaRPr>
          </a:p>
        </p:txBody>
      </p:sp>
    </p:spTree>
    <p:extLst>
      <p:ext uri="{BB962C8B-B14F-4D97-AF65-F5344CB8AC3E}">
        <p14:creationId xmlns:p14="http://schemas.microsoft.com/office/powerpoint/2010/main" val="2996491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821F9-EEC8-2D0D-0881-695D26730192}"/>
            </a:ext>
          </a:extLst>
        </p:cNvPr>
        <p:cNvGrpSpPr/>
        <p:nvPr/>
      </p:nvGrpSpPr>
      <p:grpSpPr>
        <a:xfrm>
          <a:off x="0" y="0"/>
          <a:ext cx="0" cy="0"/>
          <a:chOff x="0" y="0"/>
          <a:chExt cx="0" cy="0"/>
        </a:xfrm>
      </p:grpSpPr>
      <p:sp>
        <p:nvSpPr>
          <p:cNvPr id="3" name="タイトル 2">
            <a:extLst>
              <a:ext uri="{FF2B5EF4-FFF2-40B4-BE49-F238E27FC236}">
                <a16:creationId xmlns:a16="http://schemas.microsoft.com/office/drawing/2014/main" id="{8CECC0DE-0CF2-0E41-7B9C-591D9BC4BC28}"/>
              </a:ext>
            </a:extLst>
          </p:cNvPr>
          <p:cNvSpPr>
            <a:spLocks noGrp="1"/>
          </p:cNvSpPr>
          <p:nvPr>
            <p:ph type="title"/>
          </p:nvPr>
        </p:nvSpPr>
        <p:spPr/>
        <p:txBody>
          <a:bodyPr/>
          <a:lstStyle/>
          <a:p>
            <a:r>
              <a:rPr lang="ja-JP" altLang="en-US">
                <a:ea typeface="MS Gothic" panose="020B0609070205080204" pitchFamily="49" charset="-128"/>
              </a:rPr>
              <a:t>継続テーマ・中断中のテーマ</a:t>
            </a:r>
            <a:endParaRPr lang="ja-JP" altLang="en-US">
              <a:latin typeface="Arial" panose="020B0604020202020204" pitchFamily="34" charset="0"/>
              <a:ea typeface="MS Gothic" panose="020B0609070205080204" pitchFamily="49" charset="-128"/>
              <a:cs typeface="Arial" panose="020B0604020202020204" pitchFamily="34" charset="0"/>
            </a:endParaRPr>
          </a:p>
        </p:txBody>
      </p:sp>
      <p:sp>
        <p:nvSpPr>
          <p:cNvPr id="4" name="コンテンツ プレースホルダー 3">
            <a:extLst>
              <a:ext uri="{FF2B5EF4-FFF2-40B4-BE49-F238E27FC236}">
                <a16:creationId xmlns:a16="http://schemas.microsoft.com/office/drawing/2014/main" id="{B7F9AEF5-E1B7-3729-5FD9-01236BF934B1}"/>
              </a:ext>
            </a:extLst>
          </p:cNvPr>
          <p:cNvSpPr>
            <a:spLocks noGrp="1"/>
          </p:cNvSpPr>
          <p:nvPr>
            <p:ph idx="1"/>
          </p:nvPr>
        </p:nvSpPr>
        <p:spPr/>
        <p:txBody>
          <a:bodyPr>
            <a:normAutofit/>
          </a:bodyPr>
          <a:lstStyle/>
          <a:p>
            <a:r>
              <a:rPr lang="en-US" altLang="ja-JP" dirty="0">
                <a:latin typeface="Arial" panose="020B0604020202020204" pitchFamily="34" charset="0"/>
                <a:ea typeface="MS Gothic" panose="020B0609070205080204" pitchFamily="49" charset="-128"/>
                <a:cs typeface="Arial" panose="020B0604020202020204" pitchFamily="34" charset="0"/>
              </a:rPr>
              <a:t>CeTiO</a:t>
            </a:r>
            <a:r>
              <a:rPr lang="en-US" altLang="ja-JP" baseline="-25000" dirty="0">
                <a:latin typeface="Arial" panose="020B0604020202020204" pitchFamily="34" charset="0"/>
                <a:ea typeface="MS Gothic" panose="020B0609070205080204" pitchFamily="49" charset="-128"/>
                <a:cs typeface="Arial" panose="020B0604020202020204" pitchFamily="34" charset="0"/>
              </a:rPr>
              <a:t>3</a:t>
            </a:r>
            <a:r>
              <a:rPr lang="ja-JP" altLang="en-US">
                <a:latin typeface="Arial" panose="020B0604020202020204" pitchFamily="34" charset="0"/>
                <a:ea typeface="MS Gothic" panose="020B0609070205080204" pitchFamily="49" charset="-128"/>
                <a:cs typeface="Arial" panose="020B0604020202020204" pitchFamily="34" charset="0"/>
              </a:rPr>
              <a:t>を光触媒として使用したバイオマス変換。</a:t>
            </a:r>
            <a:r>
              <a:rPr lang="en-US" altLang="ja-JP" dirty="0">
                <a:latin typeface="Arial" panose="020B0604020202020204" pitchFamily="34" charset="0"/>
                <a:ea typeface="MS Gothic" panose="020B0609070205080204" pitchFamily="49" charset="-128"/>
                <a:cs typeface="Arial" panose="020B0604020202020204" pitchFamily="34" charset="0"/>
              </a:rPr>
              <a:t>LaTiO</a:t>
            </a:r>
            <a:r>
              <a:rPr lang="en-US" altLang="ja-JP" baseline="-25000" dirty="0">
                <a:latin typeface="Arial" panose="020B0604020202020204" pitchFamily="34" charset="0"/>
                <a:ea typeface="MS Gothic" panose="020B0609070205080204" pitchFamily="49" charset="-128"/>
                <a:cs typeface="Arial" panose="020B0604020202020204" pitchFamily="34" charset="0"/>
              </a:rPr>
              <a:t>3</a:t>
            </a:r>
            <a:r>
              <a:rPr lang="ja-JP" altLang="en-US">
                <a:latin typeface="Arial" panose="020B0604020202020204" pitchFamily="34" charset="0"/>
                <a:ea typeface="MS Gothic" panose="020B0609070205080204" pitchFamily="49" charset="-128"/>
                <a:cs typeface="Arial" panose="020B0604020202020204" pitchFamily="34" charset="0"/>
              </a:rPr>
              <a:t>が報告されているので，おそらくできる。</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アゾキシベンゼンプロジェクト（続き）。古南先生に弾かれたデータを入れたすべてを論文として記録する。</a:t>
            </a:r>
            <a:r>
              <a:rPr lang="en-US" altLang="ja-JP" dirty="0">
                <a:latin typeface="Arial" panose="020B0604020202020204" pitchFamily="34" charset="0"/>
                <a:ea typeface="MS Gothic" panose="020B0609070205080204" pitchFamily="49" charset="-128"/>
                <a:cs typeface="Arial" panose="020B0604020202020204" pitchFamily="34" charset="0"/>
              </a:rPr>
              <a:t>JRC-CEO</a:t>
            </a:r>
            <a:r>
              <a:rPr lang="ja-JP" altLang="en-US">
                <a:latin typeface="Arial" panose="020B0604020202020204" pitchFamily="34" charset="0"/>
                <a:ea typeface="MS Gothic" panose="020B0609070205080204" pitchFamily="49" charset="-128"/>
                <a:cs typeface="Arial" panose="020B0604020202020204" pitchFamily="34" charset="0"/>
              </a:rPr>
              <a:t>，焼成温度依存性，</a:t>
            </a:r>
            <a:r>
              <a:rPr lang="en-US" altLang="ja-JP" i="1" dirty="0">
                <a:latin typeface="Arial" panose="020B0604020202020204" pitchFamily="34" charset="0"/>
                <a:ea typeface="MS Gothic" panose="020B0609070205080204" pitchFamily="49" charset="-128"/>
                <a:cs typeface="Arial" panose="020B0604020202020204" pitchFamily="34" charset="0"/>
              </a:rPr>
              <a:t>N</a:t>
            </a:r>
            <a:r>
              <a:rPr lang="en-US" altLang="ja-JP" dirty="0">
                <a:latin typeface="Arial" panose="020B0604020202020204" pitchFamily="34" charset="0"/>
                <a:ea typeface="MS Gothic" panose="020B0609070205080204" pitchFamily="49" charset="-128"/>
                <a:cs typeface="Arial" panose="020B0604020202020204" pitchFamily="34" charset="0"/>
              </a:rPr>
              <a:t>-</a:t>
            </a:r>
            <a:r>
              <a:rPr lang="ja-JP" altLang="en-US">
                <a:latin typeface="Arial" panose="020B0604020202020204" pitchFamily="34" charset="0"/>
                <a:ea typeface="MS Gothic" panose="020B0609070205080204" pitchFamily="49" charset="-128"/>
                <a:cs typeface="Arial" panose="020B0604020202020204" pitchFamily="34" charset="0"/>
              </a:rPr>
              <a:t>フェニルヒドロキシルアミン出発，酸素の効果，酸素の代わりに何か入れたときの効果，</a:t>
            </a:r>
            <a:r>
              <a:rPr lang="en-US" altLang="ja-JP" dirty="0">
                <a:latin typeface="Arial" panose="020B0604020202020204" pitchFamily="34" charset="0"/>
                <a:ea typeface="MS Gothic" panose="020B0609070205080204" pitchFamily="49" charset="-128"/>
                <a:cs typeface="Arial" panose="020B0604020202020204" pitchFamily="34" charset="0"/>
              </a:rPr>
              <a:t>CeTiO</a:t>
            </a:r>
            <a:r>
              <a:rPr lang="en-US" altLang="ja-JP" baseline="-25000" dirty="0">
                <a:latin typeface="Arial" panose="020B0604020202020204" pitchFamily="34" charset="0"/>
                <a:ea typeface="MS Gothic" panose="020B0609070205080204" pitchFamily="49" charset="-128"/>
                <a:cs typeface="Arial" panose="020B0604020202020204" pitchFamily="34" charset="0"/>
              </a:rPr>
              <a:t>3</a:t>
            </a:r>
            <a:r>
              <a:rPr lang="ja-JP" altLang="en-US">
                <a:latin typeface="Arial" panose="020B0604020202020204" pitchFamily="34" charset="0"/>
                <a:ea typeface="MS Gothic" panose="020B0609070205080204" pitchFamily="49" charset="-128"/>
                <a:cs typeface="Arial" panose="020B0604020202020204" pitchFamily="34" charset="0"/>
              </a:rPr>
              <a:t>など，触媒とメカニズムの関係についてまとめる。</a:t>
            </a:r>
            <a:endParaRPr lang="en-US" altLang="ja-JP" dirty="0">
              <a:latin typeface="Arial" panose="020B0604020202020204" pitchFamily="34" charset="0"/>
              <a:ea typeface="MS Gothic" panose="020B0609070205080204" pitchFamily="49" charset="-128"/>
              <a:cs typeface="Arial" panose="020B0604020202020204" pitchFamily="34" charset="0"/>
            </a:endParaRPr>
          </a:p>
        </p:txBody>
      </p:sp>
    </p:spTree>
    <p:extLst>
      <p:ext uri="{BB962C8B-B14F-4D97-AF65-F5344CB8AC3E}">
        <p14:creationId xmlns:p14="http://schemas.microsoft.com/office/powerpoint/2010/main" val="1739929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55669CA-1901-C908-2F03-6854549CDC8C}"/>
              </a:ext>
            </a:extLst>
          </p:cNvPr>
          <p:cNvSpPr>
            <a:spLocks noGrp="1"/>
          </p:cNvSpPr>
          <p:nvPr>
            <p:ph type="title"/>
          </p:nvPr>
        </p:nvSpPr>
        <p:spPr/>
        <p:txBody>
          <a:bodyPr/>
          <a:lstStyle/>
          <a:p>
            <a:r>
              <a:rPr lang="ja-JP" altLang="en-US">
                <a:ea typeface="MS Gothic" panose="020B0609070205080204" pitchFamily="49" charset="-128"/>
              </a:rPr>
              <a:t>継続テーマ・中断中のテーマ</a:t>
            </a:r>
            <a:endParaRPr kumimoji="1" lang="ja-JP" altLang="en-US">
              <a:latin typeface="Arial" panose="020B0604020202020204" pitchFamily="34" charset="0"/>
              <a:ea typeface="MS Gothic" panose="020B0609070205080204" pitchFamily="49" charset="-128"/>
              <a:cs typeface="Arial" panose="020B0604020202020204" pitchFamily="34" charset="0"/>
            </a:endParaRPr>
          </a:p>
        </p:txBody>
      </p:sp>
      <p:sp>
        <p:nvSpPr>
          <p:cNvPr id="3" name="コンテンツ プレースホルダー 2">
            <a:extLst>
              <a:ext uri="{FF2B5EF4-FFF2-40B4-BE49-F238E27FC236}">
                <a16:creationId xmlns:a16="http://schemas.microsoft.com/office/drawing/2014/main" id="{F7BE8300-3926-21D3-F931-DD6631D017DA}"/>
              </a:ext>
            </a:extLst>
          </p:cNvPr>
          <p:cNvSpPr>
            <a:spLocks noGrp="1"/>
          </p:cNvSpPr>
          <p:nvPr>
            <p:ph idx="1"/>
          </p:nvPr>
        </p:nvSpPr>
        <p:spPr/>
        <p:txBody>
          <a:bodyPr>
            <a:normAutofit/>
          </a:bodyPr>
          <a:lstStyle/>
          <a:p>
            <a:r>
              <a:rPr lang="ja-JP" altLang="en-US">
                <a:latin typeface="Arial" panose="020B0604020202020204" pitchFamily="34" charset="0"/>
                <a:ea typeface="MS Gothic" panose="020B0609070205080204" pitchFamily="49" charset="-128"/>
                <a:cs typeface="Arial" panose="020B0604020202020204" pitchFamily="34" charset="0"/>
              </a:rPr>
              <a:t>色素</a:t>
            </a:r>
            <a:r>
              <a:rPr lang="en-US" altLang="ja-JP" dirty="0">
                <a:latin typeface="Arial" panose="020B0604020202020204" pitchFamily="34" charset="0"/>
                <a:ea typeface="MS Gothic" panose="020B0609070205080204" pitchFamily="49" charset="-128"/>
                <a:cs typeface="Arial" panose="020B0604020202020204" pitchFamily="34" charset="0"/>
              </a:rPr>
              <a:t>/ZrO</a:t>
            </a:r>
            <a:r>
              <a:rPr lang="en-US" altLang="ja-JP" baseline="-25000" dirty="0">
                <a:latin typeface="Arial" panose="020B0604020202020204" pitchFamily="34" charset="0"/>
                <a:ea typeface="MS Gothic" panose="020B0609070205080204" pitchFamily="49" charset="-128"/>
                <a:cs typeface="Arial" panose="020B0604020202020204" pitchFamily="34" charset="0"/>
              </a:rPr>
              <a:t>x</a:t>
            </a:r>
            <a:r>
              <a:rPr lang="ja-JP" altLang="en-US">
                <a:latin typeface="Arial" panose="020B0604020202020204" pitchFamily="34" charset="0"/>
                <a:ea typeface="MS Gothic" panose="020B0609070205080204" pitchFamily="49" charset="-128"/>
                <a:cs typeface="Arial" panose="020B0604020202020204" pitchFamily="34" charset="0"/>
              </a:rPr>
              <a:t>光触媒によるアニリンの酸化反応（佳澄）</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色素</a:t>
            </a:r>
            <a:r>
              <a:rPr lang="en-US" altLang="ja-JP" dirty="0">
                <a:latin typeface="Arial" panose="020B0604020202020204" pitchFamily="34" charset="0"/>
                <a:ea typeface="MS Gothic" panose="020B0609070205080204" pitchFamily="49" charset="-128"/>
                <a:cs typeface="Arial" panose="020B0604020202020204" pitchFamily="34" charset="0"/>
              </a:rPr>
              <a:t>/ZrO</a:t>
            </a:r>
            <a:r>
              <a:rPr lang="en-US" altLang="ja-JP" baseline="-25000" dirty="0">
                <a:latin typeface="Arial" panose="020B0604020202020204" pitchFamily="34" charset="0"/>
                <a:ea typeface="MS Gothic" panose="020B0609070205080204" pitchFamily="49" charset="-128"/>
                <a:cs typeface="Arial" panose="020B0604020202020204" pitchFamily="34" charset="0"/>
              </a:rPr>
              <a:t>x</a:t>
            </a:r>
            <a:r>
              <a:rPr lang="ja-JP" altLang="en-US">
                <a:latin typeface="Arial" panose="020B0604020202020204" pitchFamily="34" charset="0"/>
                <a:ea typeface="MS Gothic" panose="020B0609070205080204" pitchFamily="49" charset="-128"/>
                <a:cs typeface="Arial" panose="020B0604020202020204" pitchFamily="34" charset="0"/>
              </a:rPr>
              <a:t>光触媒による</a:t>
            </a:r>
            <a:r>
              <a:rPr lang="en-US" altLang="ja-JP" dirty="0">
                <a:latin typeface="Arial" panose="020B0604020202020204" pitchFamily="34" charset="0"/>
                <a:ea typeface="MS Gothic" panose="020B0609070205080204" pitchFamily="49" charset="-128"/>
                <a:cs typeface="Arial" panose="020B0604020202020204" pitchFamily="34" charset="0"/>
              </a:rPr>
              <a:t>NO</a:t>
            </a:r>
            <a:r>
              <a:rPr lang="en-US" altLang="ja-JP" baseline="-25000" dirty="0">
                <a:latin typeface="Arial" panose="020B0604020202020204" pitchFamily="34" charset="0"/>
                <a:ea typeface="MS Gothic" panose="020B0609070205080204" pitchFamily="49" charset="-128"/>
                <a:cs typeface="Arial" panose="020B0604020202020204" pitchFamily="34" charset="0"/>
              </a:rPr>
              <a:t>x</a:t>
            </a:r>
            <a:r>
              <a:rPr lang="ja-JP" altLang="en-US">
                <a:latin typeface="Arial" panose="020B0604020202020204" pitchFamily="34" charset="0"/>
                <a:ea typeface="MS Gothic" panose="020B0609070205080204" pitchFamily="49" charset="-128"/>
                <a:cs typeface="Arial" panose="020B0604020202020204" pitchFamily="34" charset="0"/>
              </a:rPr>
              <a:t>の還元反応（佳澄）</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金属担持バナジン酸ビスマス光触媒による水素移動反応の開拓（丸山）</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色素</a:t>
            </a:r>
            <a:r>
              <a:rPr lang="en-US" altLang="ja-JP" dirty="0">
                <a:latin typeface="Arial" panose="020B0604020202020204" pitchFamily="34" charset="0"/>
                <a:ea typeface="MS Gothic" panose="020B0609070205080204" pitchFamily="49" charset="-128"/>
                <a:cs typeface="Arial" panose="020B0604020202020204" pitchFamily="34" charset="0"/>
              </a:rPr>
              <a:t>/</a:t>
            </a:r>
            <a:r>
              <a:rPr lang="ja-JP" altLang="en-US">
                <a:latin typeface="Arial" panose="020B0604020202020204" pitchFamily="34" charset="0"/>
                <a:ea typeface="MS Gothic" panose="020B0609070205080204" pitchFamily="49" charset="-128"/>
                <a:cs typeface="Arial" panose="020B0604020202020204" pitchFamily="34" charset="0"/>
              </a:rPr>
              <a:t>複合酸化物（佳澄）</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ギ酸エステル拡張（田中）</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ja-JP" altLang="en-US">
                <a:latin typeface="Arial" panose="020B0604020202020204" pitchFamily="34" charset="0"/>
                <a:ea typeface="MS Gothic" panose="020B0609070205080204" pitchFamily="49" charset="-128"/>
                <a:cs typeface="Arial" panose="020B0604020202020204" pitchFamily="34" charset="0"/>
              </a:rPr>
              <a:t>セリウム複合酸化物光触媒によるバイオマスからギ酸への変換反応（田中）</a:t>
            </a:r>
            <a:endParaRPr lang="en-US" altLang="ja-JP" dirty="0">
              <a:latin typeface="Arial" panose="020B0604020202020204" pitchFamily="34" charset="0"/>
              <a:ea typeface="MS Gothic" panose="020B0609070205080204" pitchFamily="49" charset="-128"/>
              <a:cs typeface="Arial" panose="020B0604020202020204" pitchFamily="34" charset="0"/>
            </a:endParaRPr>
          </a:p>
          <a:p>
            <a:r>
              <a:rPr lang="en-US" altLang="ja-JP" dirty="0">
                <a:latin typeface="Arial" panose="020B0604020202020204" pitchFamily="34" charset="0"/>
                <a:ea typeface="MS Gothic" panose="020B0609070205080204" pitchFamily="49" charset="-128"/>
                <a:cs typeface="Arial" panose="020B0604020202020204" pitchFamily="34" charset="0"/>
              </a:rPr>
              <a:t>Cd</a:t>
            </a:r>
            <a:r>
              <a:rPr lang="ja-JP" altLang="en-US">
                <a:latin typeface="Arial" panose="020B0604020202020204" pitchFamily="34" charset="0"/>
                <a:ea typeface="MS Gothic" panose="020B0609070205080204" pitchFamily="49" charset="-128"/>
                <a:cs typeface="Arial" panose="020B0604020202020204" pitchFamily="34" charset="0"/>
              </a:rPr>
              <a:t>系，</a:t>
            </a:r>
            <a:r>
              <a:rPr lang="en-US" altLang="ja-JP" dirty="0">
                <a:latin typeface="Arial" panose="020B0604020202020204" pitchFamily="34" charset="0"/>
                <a:ea typeface="MS Gothic" panose="020B0609070205080204" pitchFamily="49" charset="-128"/>
                <a:cs typeface="Arial" panose="020B0604020202020204" pitchFamily="34" charset="0"/>
              </a:rPr>
              <a:t>Cu</a:t>
            </a:r>
            <a:r>
              <a:rPr lang="ja-JP" altLang="en-US">
                <a:latin typeface="Arial" panose="020B0604020202020204" pitchFamily="34" charset="0"/>
                <a:ea typeface="MS Gothic" panose="020B0609070205080204" pitchFamily="49" charset="-128"/>
                <a:cs typeface="Arial" panose="020B0604020202020204" pitchFamily="34" charset="0"/>
              </a:rPr>
              <a:t>系光触媒を使った物質変換（田中）</a:t>
            </a:r>
            <a:endParaRPr lang="en-US" altLang="ja-JP" dirty="0">
              <a:latin typeface="Arial" panose="020B0604020202020204" pitchFamily="34" charset="0"/>
              <a:ea typeface="MS Gothic" panose="020B0609070205080204" pitchFamily="49" charset="-128"/>
              <a:cs typeface="Arial" panose="020B0604020202020204" pitchFamily="34" charset="0"/>
            </a:endParaRPr>
          </a:p>
          <a:p>
            <a:endParaRPr kumimoji="1" lang="ja-JP" altLang="en-US"/>
          </a:p>
        </p:txBody>
      </p:sp>
    </p:spTree>
    <p:extLst>
      <p:ext uri="{BB962C8B-B14F-4D97-AF65-F5344CB8AC3E}">
        <p14:creationId xmlns:p14="http://schemas.microsoft.com/office/powerpoint/2010/main" val="3393625353"/>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TotalTime>
  <Words>598</Words>
  <Application>Microsoft Macintosh PowerPoint</Application>
  <PresentationFormat>ワイド画面</PresentationFormat>
  <Paragraphs>44</Paragraphs>
  <Slides>8</Slides>
  <Notes>1</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8</vt:i4>
      </vt:variant>
    </vt:vector>
  </HeadingPairs>
  <TitlesOfParts>
    <vt:vector size="12" baseType="lpstr">
      <vt:lpstr>MS Gothic</vt:lpstr>
      <vt:lpstr>游ゴシック</vt:lpstr>
      <vt:lpstr>Arial</vt:lpstr>
      <vt:lpstr>Office テーマ</vt:lpstr>
      <vt:lpstr>2026年度のテーマ</vt:lpstr>
      <vt:lpstr>2026年度のテーマ</vt:lpstr>
      <vt:lpstr>2026年度 以降のテーマ</vt:lpstr>
      <vt:lpstr>継続テーマ・中断中のテーマ</vt:lpstr>
      <vt:lpstr>継続テーマ・中断中のテーマ</vt:lpstr>
      <vt:lpstr>継続テーマ・中断中のテーマ</vt:lpstr>
      <vt:lpstr>継続テーマ・中断中のテーマ</vt:lpstr>
      <vt:lpstr>継続テーマ・中断中のテーマ</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今村　和也</dc:creator>
  <cp:lastModifiedBy>今村　和也</cp:lastModifiedBy>
  <cp:revision>6</cp:revision>
  <dcterms:created xsi:type="dcterms:W3CDTF">2026-01-01T10:45:32Z</dcterms:created>
  <dcterms:modified xsi:type="dcterms:W3CDTF">2026-06-10T05:26:30Z</dcterms:modified>
</cp:coreProperties>
</file>